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Quicksand Bold" charset="1" panose="00000000000000000000"/>
      <p:regular r:id="rId42"/>
    </p:embeddedFont>
    <p:embeddedFont>
      <p:font typeface="TAN Headline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4.jpeg" Type="http://schemas.openxmlformats.org/officeDocument/2006/relationships/image"/><Relationship Id="rId4" Target="../media/image4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4.jpeg" Type="http://schemas.openxmlformats.org/officeDocument/2006/relationships/image"/><Relationship Id="rId4" Target="../media/image45.jpeg" Type="http://schemas.openxmlformats.org/officeDocument/2006/relationships/image"/><Relationship Id="rId5" Target="../media/image46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86708" y="8520195"/>
            <a:ext cx="3430814" cy="3533610"/>
          </a:xfrm>
          <a:custGeom>
            <a:avLst/>
            <a:gdLst/>
            <a:ahLst/>
            <a:cxnLst/>
            <a:rect r="r" b="b" t="t" l="l"/>
            <a:pathLst>
              <a:path h="3533610" w="3430814">
                <a:moveTo>
                  <a:pt x="0" y="0"/>
                </a:moveTo>
                <a:lnTo>
                  <a:pt x="3430814" y="0"/>
                </a:lnTo>
                <a:lnTo>
                  <a:pt x="3430814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5096" y="7751945"/>
            <a:ext cx="4430457" cy="3012711"/>
          </a:xfrm>
          <a:custGeom>
            <a:avLst/>
            <a:gdLst/>
            <a:ahLst/>
            <a:cxnLst/>
            <a:rect r="r" b="b" t="t" l="l"/>
            <a:pathLst>
              <a:path h="3012711" w="4430457">
                <a:moveTo>
                  <a:pt x="0" y="0"/>
                </a:moveTo>
                <a:lnTo>
                  <a:pt x="4430457" y="0"/>
                </a:lnTo>
                <a:lnTo>
                  <a:pt x="4430457" y="3012710"/>
                </a:lnTo>
                <a:lnTo>
                  <a:pt x="0" y="3012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591" y="7253213"/>
            <a:ext cx="2649583" cy="2533965"/>
          </a:xfrm>
          <a:custGeom>
            <a:avLst/>
            <a:gdLst/>
            <a:ahLst/>
            <a:cxnLst/>
            <a:rect r="r" b="b" t="t" l="l"/>
            <a:pathLst>
              <a:path h="2533965" w="2649583">
                <a:moveTo>
                  <a:pt x="0" y="0"/>
                </a:moveTo>
                <a:lnTo>
                  <a:pt x="2649583" y="0"/>
                </a:lnTo>
                <a:lnTo>
                  <a:pt x="2649583" y="2533965"/>
                </a:lnTo>
                <a:lnTo>
                  <a:pt x="0" y="2533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16772">
            <a:off x="740539" y="-181732"/>
            <a:ext cx="2203688" cy="3533610"/>
          </a:xfrm>
          <a:custGeom>
            <a:avLst/>
            <a:gdLst/>
            <a:ahLst/>
            <a:cxnLst/>
            <a:rect r="r" b="b" t="t" l="l"/>
            <a:pathLst>
              <a:path h="3533610" w="2203688">
                <a:moveTo>
                  <a:pt x="0" y="0"/>
                </a:moveTo>
                <a:lnTo>
                  <a:pt x="2203687" y="0"/>
                </a:lnTo>
                <a:lnTo>
                  <a:pt x="2203687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814631">
            <a:off x="17311931" y="-738105"/>
            <a:ext cx="2203688" cy="3533610"/>
          </a:xfrm>
          <a:custGeom>
            <a:avLst/>
            <a:gdLst/>
            <a:ahLst/>
            <a:cxnLst/>
            <a:rect r="r" b="b" t="t" l="l"/>
            <a:pathLst>
              <a:path h="3533610" w="2203688">
                <a:moveTo>
                  <a:pt x="0" y="0"/>
                </a:moveTo>
                <a:lnTo>
                  <a:pt x="2203688" y="0"/>
                </a:lnTo>
                <a:lnTo>
                  <a:pt x="2203688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541240"/>
            <a:ext cx="18288000" cy="398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2"/>
              </a:lnSpc>
              <a:spcBef>
                <a:spcPct val="0"/>
              </a:spcBef>
            </a:pPr>
            <a:r>
              <a:rPr lang="en-US" b="true" sz="3787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Buenos Dias hoy</a:t>
            </a:r>
            <a:r>
              <a:rPr lang="en-US" b="true" sz="3787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vamos a presentar nuestro proyecto titulado “Concientización sobre la contaminación y el cuidado del medio ambiente mediante un juego interactivo desarrollado en Visual Studio Code”. Espero que este trabajo les permita comprender la importancia de cuidar nuestro entorno y cómo la tecnología puede ayudarnos a aprender de una forma diferente.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1969" y="2393854"/>
            <a:ext cx="11983757" cy="3879741"/>
          </a:xfrm>
          <a:custGeom>
            <a:avLst/>
            <a:gdLst/>
            <a:ahLst/>
            <a:cxnLst/>
            <a:rect r="r" b="b" t="t" l="l"/>
            <a:pathLst>
              <a:path h="3879741" w="11983757">
                <a:moveTo>
                  <a:pt x="0" y="0"/>
                </a:moveTo>
                <a:lnTo>
                  <a:pt x="11983757" y="0"/>
                </a:lnTo>
                <a:lnTo>
                  <a:pt x="11983757" y="3879742"/>
                </a:lnTo>
                <a:lnTo>
                  <a:pt x="0" y="3879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57150"/>
            <a:ext cx="18288000" cy="1100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7"/>
              </a:lnSpc>
            </a:pPr>
            <a:r>
              <a:rPr lang="en-US" sz="31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2-1 Estructura visual y estilos</a:t>
            </a:r>
          </a:p>
          <a:p>
            <a:pPr algn="ctr">
              <a:lnSpc>
                <a:spcPts val="4397"/>
              </a:lnSpc>
            </a:pPr>
            <a:r>
              <a:rPr lang="en-US" sz="31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&lt;style&gt; define toda la experiencia visual del escenario. Cada bloque controla una parte específica del juego.</a:t>
            </a:r>
          </a:p>
          <a:p>
            <a:pPr algn="ctr">
              <a:lnSpc>
                <a:spcPts val="4397"/>
              </a:lnSpc>
            </a:pPr>
            <a:r>
              <a:rPr lang="en-US" sz="31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Fondo del escenario</a:t>
            </a: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  <a:r>
              <a:rPr lang="en-US" sz="31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cuerpo de la página muestra el escenario del Bosque cargando una imagen de fondo que cubre toda la pantalla. overflow: hidden evita barras de scroll para que el ambiente quede limpio.</a:t>
            </a: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4497" y="2021368"/>
            <a:ext cx="9370663" cy="8265632"/>
          </a:xfrm>
          <a:custGeom>
            <a:avLst/>
            <a:gdLst/>
            <a:ahLst/>
            <a:cxnLst/>
            <a:rect r="r" b="b" t="t" l="l"/>
            <a:pathLst>
              <a:path h="8265632" w="9370663">
                <a:moveTo>
                  <a:pt x="0" y="0"/>
                </a:moveTo>
                <a:lnTo>
                  <a:pt x="9370663" y="0"/>
                </a:lnTo>
                <a:lnTo>
                  <a:pt x="9370663" y="8265632"/>
                </a:lnTo>
                <a:lnTo>
                  <a:pt x="0" y="826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57150"/>
            <a:ext cx="18288000" cy="218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7"/>
              </a:lnSpc>
              <a:spcBef>
                <a:spcPct val="0"/>
              </a:spcBef>
            </a:pPr>
            <a:r>
              <a:rPr lang="en-US" b="true" sz="31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Título fijo</a:t>
            </a:r>
          </a:p>
          <a:p>
            <a:pPr algn="ctr">
              <a:lnSpc>
                <a:spcPts val="4397"/>
              </a:lnSpc>
              <a:spcBef>
                <a:spcPct val="0"/>
              </a:spcBef>
            </a:pPr>
            <a:r>
              <a:rPr lang="en-US" b="true" sz="31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 el nombre del escenario (“Bosque”). Se mantiene estático arriba, al centro, con estética de “panel premium” de videojuego educativo.</a:t>
            </a:r>
          </a:p>
          <a:p>
            <a:pPr algn="ctr">
              <a:lnSpc>
                <a:spcPts val="4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76750" y="2279900"/>
            <a:ext cx="9523289" cy="4412551"/>
          </a:xfrm>
          <a:custGeom>
            <a:avLst/>
            <a:gdLst/>
            <a:ahLst/>
            <a:cxnLst/>
            <a:rect r="r" b="b" t="t" l="l"/>
            <a:pathLst>
              <a:path h="4412551" w="9523289">
                <a:moveTo>
                  <a:pt x="0" y="0"/>
                </a:moveTo>
                <a:lnTo>
                  <a:pt x="9523289" y="0"/>
                </a:lnTo>
                <a:lnTo>
                  <a:pt x="9523289" y="4412551"/>
                </a:lnTo>
                <a:lnTo>
                  <a:pt x="0" y="441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395" y="713273"/>
            <a:ext cx="18288000" cy="889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Contenedor de basura</a:t>
            </a: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</a:p>
          <a:p>
            <a:pPr algn="ctr">
              <a:lnSpc>
                <a:spcPts val="4397"/>
              </a:lnSpc>
            </a:pPr>
            <a:r>
              <a:rPr lang="en-US" sz="31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Cada objeto de basura se coloca dentro de este contenedor para permitir manipular su posición exacta.</a:t>
            </a:r>
          </a:p>
          <a:p>
            <a:pPr algn="ctr">
              <a:lnSpc>
                <a:spcPts val="4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80368" y="3483467"/>
            <a:ext cx="6685825" cy="6803533"/>
          </a:xfrm>
          <a:custGeom>
            <a:avLst/>
            <a:gdLst/>
            <a:ahLst/>
            <a:cxnLst/>
            <a:rect r="r" b="b" t="t" l="l"/>
            <a:pathLst>
              <a:path h="6803533" w="6685825">
                <a:moveTo>
                  <a:pt x="0" y="0"/>
                </a:moveTo>
                <a:lnTo>
                  <a:pt x="6685825" y="0"/>
                </a:lnTo>
                <a:lnTo>
                  <a:pt x="6685825" y="6803533"/>
                </a:lnTo>
                <a:lnTo>
                  <a:pt x="0" y="6803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395" y="713273"/>
            <a:ext cx="18288000" cy="315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Basura en pantalla</a:t>
            </a:r>
          </a:p>
          <a:p>
            <a:pPr algn="ctr">
              <a:lnSpc>
                <a:spcPts val="5097"/>
              </a:lnSpc>
            </a:pPr>
          </a:p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Las imágenes de basura se comportan como objetos clickeables. No se pueden seleccionar y mantienen un tamaño base de 50px.</a:t>
            </a:r>
          </a:p>
          <a:p>
            <a:pPr algn="ctr">
              <a:lnSpc>
                <a:spcPts val="50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735" y="266718"/>
            <a:ext cx="8448653" cy="9853759"/>
          </a:xfrm>
          <a:custGeom>
            <a:avLst/>
            <a:gdLst/>
            <a:ahLst/>
            <a:cxnLst/>
            <a:rect r="r" b="b" t="t" l="l"/>
            <a:pathLst>
              <a:path h="9853759" w="8448653">
                <a:moveTo>
                  <a:pt x="0" y="0"/>
                </a:moveTo>
                <a:lnTo>
                  <a:pt x="8448653" y="0"/>
                </a:lnTo>
                <a:lnTo>
                  <a:pt x="8448653" y="9853759"/>
                </a:lnTo>
                <a:lnTo>
                  <a:pt x="0" y="9853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28403" y="3137805"/>
            <a:ext cx="8559597" cy="379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Mensaje final</a:t>
            </a:r>
          </a:p>
          <a:p>
            <a:pPr algn="ctr">
              <a:lnSpc>
                <a:spcPts val="5097"/>
              </a:lnSpc>
            </a:pPr>
          </a:p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 recolectar toda la basura, aparece un mensaje en pantalla como recompensa.</a:t>
            </a:r>
          </a:p>
          <a:p>
            <a:pPr algn="ctr">
              <a:lnSpc>
                <a:spcPts val="50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8549" y="2038197"/>
            <a:ext cx="9830901" cy="1060195"/>
          </a:xfrm>
          <a:custGeom>
            <a:avLst/>
            <a:gdLst/>
            <a:ahLst/>
            <a:cxnLst/>
            <a:rect r="r" b="b" t="t" l="l"/>
            <a:pathLst>
              <a:path h="1060195" w="9830901">
                <a:moveTo>
                  <a:pt x="0" y="0"/>
                </a:moveTo>
                <a:lnTo>
                  <a:pt x="9830902" y="0"/>
                </a:lnTo>
                <a:lnTo>
                  <a:pt x="9830902" y="1060196"/>
                </a:lnTo>
                <a:lnTo>
                  <a:pt x="0" y="1060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5619" y="5141505"/>
            <a:ext cx="10917553" cy="5011859"/>
          </a:xfrm>
          <a:custGeom>
            <a:avLst/>
            <a:gdLst/>
            <a:ahLst/>
            <a:cxnLst/>
            <a:rect r="r" b="b" t="t" l="l"/>
            <a:pathLst>
              <a:path h="5011859" w="10917553">
                <a:moveTo>
                  <a:pt x="0" y="0"/>
                </a:moveTo>
                <a:lnTo>
                  <a:pt x="10917554" y="0"/>
                </a:lnTo>
                <a:lnTo>
                  <a:pt x="10917554" y="5011859"/>
                </a:lnTo>
                <a:lnTo>
                  <a:pt x="0" y="5011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5223" y="-57150"/>
            <a:ext cx="10794501" cy="315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2-2 Estructura del contenido HTML</a:t>
            </a:r>
          </a:p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cuerpo contiene los elementos principales:</a:t>
            </a:r>
          </a:p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Título</a:t>
            </a:r>
          </a:p>
          <a:p>
            <a:pPr algn="ctr">
              <a:lnSpc>
                <a:spcPts val="5097"/>
              </a:lnSpc>
            </a:pPr>
          </a:p>
          <a:p>
            <a:pPr algn="ctr">
              <a:lnSpc>
                <a:spcPts val="509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71478" y="3471863"/>
            <a:ext cx="14821992" cy="124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Panel de estadísticas </a:t>
            </a:r>
          </a:p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panel se despliega cuando el usuario hace clic en “Estadísticas”.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8453" y="911021"/>
            <a:ext cx="9631094" cy="1455248"/>
          </a:xfrm>
          <a:custGeom>
            <a:avLst/>
            <a:gdLst/>
            <a:ahLst/>
            <a:cxnLst/>
            <a:rect r="r" b="b" t="t" l="l"/>
            <a:pathLst>
              <a:path h="1455248" w="9631094">
                <a:moveTo>
                  <a:pt x="0" y="0"/>
                </a:moveTo>
                <a:lnTo>
                  <a:pt x="9631094" y="0"/>
                </a:lnTo>
                <a:lnTo>
                  <a:pt x="9631094" y="1455248"/>
                </a:lnTo>
                <a:lnTo>
                  <a:pt x="0" y="1455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59364" y="5143500"/>
            <a:ext cx="12779327" cy="2859374"/>
          </a:xfrm>
          <a:custGeom>
            <a:avLst/>
            <a:gdLst/>
            <a:ahLst/>
            <a:cxnLst/>
            <a:rect r="r" b="b" t="t" l="l"/>
            <a:pathLst>
              <a:path h="2859374" w="12779327">
                <a:moveTo>
                  <a:pt x="0" y="0"/>
                </a:moveTo>
                <a:lnTo>
                  <a:pt x="12779327" y="0"/>
                </a:lnTo>
                <a:lnTo>
                  <a:pt x="12779327" y="2859374"/>
                </a:lnTo>
                <a:lnTo>
                  <a:pt x="0" y="2859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5223" y="-57150"/>
            <a:ext cx="10794501" cy="187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Mensaje final oculto</a:t>
            </a:r>
          </a:p>
          <a:p>
            <a:pPr algn="ctr">
              <a:lnSpc>
                <a:spcPts val="5097"/>
              </a:lnSpc>
            </a:pPr>
          </a:p>
          <a:p>
            <a:pPr algn="ctr">
              <a:lnSpc>
                <a:spcPts val="509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518742"/>
            <a:ext cx="18164948" cy="7622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2-3 Lógica del escenario (JavaScript)</a:t>
            </a:r>
          </a:p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Aquí está el “cerebro” del escenario. Gestiona la basura, los clics, el panel y los atajos del teclado.</a:t>
            </a:r>
          </a:p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Lista de imágenes disponibles</a:t>
            </a:r>
          </a:p>
          <a:p>
            <a:pPr algn="ctr">
              <a:lnSpc>
                <a:spcPts val="5097"/>
              </a:lnSpc>
            </a:pPr>
          </a:p>
          <a:p>
            <a:pPr algn="ctr">
              <a:lnSpc>
                <a:spcPts val="5097"/>
              </a:lnSpc>
            </a:pPr>
          </a:p>
          <a:p>
            <a:pPr algn="ctr">
              <a:lnSpc>
                <a:spcPts val="5097"/>
              </a:lnSpc>
            </a:pPr>
          </a:p>
          <a:p>
            <a:pPr algn="ctr">
              <a:lnSpc>
                <a:spcPts val="5097"/>
              </a:lnSpc>
            </a:pPr>
          </a:p>
          <a:p>
            <a:pPr algn="ctr">
              <a:lnSpc>
                <a:spcPts val="5097"/>
              </a:lnSpc>
            </a:pPr>
          </a:p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Cada basura se elige de forma aleatoria entre estas 12 imágenes.</a:t>
            </a:r>
          </a:p>
          <a:p>
            <a:pPr algn="ctr">
              <a:lnSpc>
                <a:spcPts val="5097"/>
              </a:lnSpc>
            </a:pPr>
          </a:p>
          <a:p>
            <a:pPr algn="ctr">
              <a:lnSpc>
                <a:spcPts val="50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4333" y="-57150"/>
            <a:ext cx="16578956" cy="251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Variables principales</a:t>
            </a:r>
          </a:p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Define cuántos objetos hay y cuántos ha recogido el usuario.</a:t>
            </a:r>
          </a:p>
          <a:p>
            <a:pPr algn="ctr">
              <a:lnSpc>
                <a:spcPts val="5097"/>
              </a:lnSpc>
            </a:pPr>
          </a:p>
          <a:p>
            <a:pPr algn="ctr">
              <a:lnSpc>
                <a:spcPts val="5097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902823" y="1305977"/>
            <a:ext cx="9128990" cy="2308480"/>
          </a:xfrm>
          <a:custGeom>
            <a:avLst/>
            <a:gdLst/>
            <a:ahLst/>
            <a:cxnLst/>
            <a:rect r="r" b="b" t="t" l="l"/>
            <a:pathLst>
              <a:path h="2308480" w="9128990">
                <a:moveTo>
                  <a:pt x="0" y="0"/>
                </a:moveTo>
                <a:lnTo>
                  <a:pt x="9128990" y="0"/>
                </a:lnTo>
                <a:lnTo>
                  <a:pt x="9128990" y="2308481"/>
                </a:lnTo>
                <a:lnTo>
                  <a:pt x="0" y="230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3949" y="5699430"/>
            <a:ext cx="11301259" cy="4280352"/>
          </a:xfrm>
          <a:custGeom>
            <a:avLst/>
            <a:gdLst/>
            <a:ahLst/>
            <a:cxnLst/>
            <a:rect r="r" b="b" t="t" l="l"/>
            <a:pathLst>
              <a:path h="4280352" w="11301259">
                <a:moveTo>
                  <a:pt x="0" y="0"/>
                </a:moveTo>
                <a:lnTo>
                  <a:pt x="11301259" y="0"/>
                </a:lnTo>
                <a:lnTo>
                  <a:pt x="11301259" y="4280352"/>
                </a:lnTo>
                <a:lnTo>
                  <a:pt x="0" y="4280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3318" y="3820238"/>
            <a:ext cx="18288000" cy="187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Generar basura aleatoria en pantalla</a:t>
            </a:r>
          </a:p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 crea un contenedor, se genera una imagen a partir de la lista y se posiciona aleatoriamente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6685" y="3736568"/>
            <a:ext cx="14794629" cy="2034262"/>
          </a:xfrm>
          <a:custGeom>
            <a:avLst/>
            <a:gdLst/>
            <a:ahLst/>
            <a:cxnLst/>
            <a:rect r="r" b="b" t="t" l="l"/>
            <a:pathLst>
              <a:path h="2034262" w="14794629">
                <a:moveTo>
                  <a:pt x="0" y="0"/>
                </a:moveTo>
                <a:lnTo>
                  <a:pt x="14794630" y="0"/>
                </a:lnTo>
                <a:lnTo>
                  <a:pt x="14794630" y="2034261"/>
                </a:lnTo>
                <a:lnTo>
                  <a:pt x="0" y="2034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62429" y="5770829"/>
            <a:ext cx="10060976" cy="4233903"/>
          </a:xfrm>
          <a:custGeom>
            <a:avLst/>
            <a:gdLst/>
            <a:ahLst/>
            <a:cxnLst/>
            <a:rect r="r" b="b" t="t" l="l"/>
            <a:pathLst>
              <a:path h="4233903" w="10060976">
                <a:moveTo>
                  <a:pt x="0" y="0"/>
                </a:moveTo>
                <a:lnTo>
                  <a:pt x="10060975" y="0"/>
                </a:lnTo>
                <a:lnTo>
                  <a:pt x="10060975" y="4233903"/>
                </a:lnTo>
                <a:lnTo>
                  <a:pt x="0" y="4233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4333" y="-57150"/>
            <a:ext cx="18057936" cy="379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Posicionamiento e inclinación aleatoria</a:t>
            </a:r>
          </a:p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Cada basura:</a:t>
            </a:r>
          </a:p>
          <a:p>
            <a:pPr algn="ctr" marL="786101" indent="-393050" lvl="1">
              <a:lnSpc>
                <a:spcPts val="5097"/>
              </a:lnSpc>
              <a:buFont typeface="Arial"/>
              <a:buChar char="•"/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tiene inclinación entre -25 y 25 grados</a:t>
            </a:r>
          </a:p>
          <a:p>
            <a:pPr algn="ctr" marL="786101" indent="-393050" lvl="1">
              <a:lnSpc>
                <a:spcPts val="5097"/>
              </a:lnSpc>
              <a:buFont typeface="Arial"/>
              <a:buChar char="•"/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tiene tamaño variable para simular distancia</a:t>
            </a:r>
          </a:p>
          <a:p>
            <a:pPr algn="ctr" marL="786101" indent="-393050" lvl="1">
              <a:lnSpc>
                <a:spcPts val="5097"/>
              </a:lnSpc>
              <a:buFont typeface="Arial"/>
              <a:buChar char="•"/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aparece en diferente punto del suelo</a:t>
            </a:r>
          </a:p>
          <a:p>
            <a:pPr algn="ctr">
              <a:lnSpc>
                <a:spcPts val="509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64333" y="7648193"/>
            <a:ext cx="3898602" cy="124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 para eliminar</a:t>
            </a:r>
          </a:p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6685" y="3736568"/>
            <a:ext cx="14794629" cy="2034262"/>
          </a:xfrm>
          <a:custGeom>
            <a:avLst/>
            <a:gdLst/>
            <a:ahLst/>
            <a:cxnLst/>
            <a:rect r="r" b="b" t="t" l="l"/>
            <a:pathLst>
              <a:path h="2034262" w="14794629">
                <a:moveTo>
                  <a:pt x="0" y="0"/>
                </a:moveTo>
                <a:lnTo>
                  <a:pt x="14794630" y="0"/>
                </a:lnTo>
                <a:lnTo>
                  <a:pt x="14794630" y="2034261"/>
                </a:lnTo>
                <a:lnTo>
                  <a:pt x="0" y="2034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62429" y="5770829"/>
            <a:ext cx="10060976" cy="4233903"/>
          </a:xfrm>
          <a:custGeom>
            <a:avLst/>
            <a:gdLst/>
            <a:ahLst/>
            <a:cxnLst/>
            <a:rect r="r" b="b" t="t" l="l"/>
            <a:pathLst>
              <a:path h="4233903" w="10060976">
                <a:moveTo>
                  <a:pt x="0" y="0"/>
                </a:moveTo>
                <a:lnTo>
                  <a:pt x="10060975" y="0"/>
                </a:lnTo>
                <a:lnTo>
                  <a:pt x="10060975" y="4233903"/>
                </a:lnTo>
                <a:lnTo>
                  <a:pt x="0" y="4233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4333" y="-57150"/>
            <a:ext cx="18057936" cy="379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Posicionamiento e inclinación aleatoria</a:t>
            </a:r>
          </a:p>
          <a:p>
            <a:pPr algn="ctr">
              <a:lnSpc>
                <a:spcPts val="5097"/>
              </a:lnSpc>
            </a:pPr>
            <a:r>
              <a:rPr lang="en-US" sz="36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Cada basura:</a:t>
            </a:r>
          </a:p>
          <a:p>
            <a:pPr algn="ctr" marL="786101" indent="-393050" lvl="1">
              <a:lnSpc>
                <a:spcPts val="5097"/>
              </a:lnSpc>
              <a:buFont typeface="Arial"/>
              <a:buChar char="•"/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tiene inclinación entre -25 y 25 grados</a:t>
            </a:r>
          </a:p>
          <a:p>
            <a:pPr algn="ctr" marL="786101" indent="-393050" lvl="1">
              <a:lnSpc>
                <a:spcPts val="5097"/>
              </a:lnSpc>
              <a:buFont typeface="Arial"/>
              <a:buChar char="•"/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tiene tamaño variable para simular distancia</a:t>
            </a:r>
          </a:p>
          <a:p>
            <a:pPr algn="ctr" marL="786101" indent="-393050" lvl="1">
              <a:lnSpc>
                <a:spcPts val="5097"/>
              </a:lnSpc>
              <a:buFont typeface="Arial"/>
              <a:buChar char="•"/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aparece en diferente punto del suelo</a:t>
            </a:r>
          </a:p>
          <a:p>
            <a:pPr algn="ctr">
              <a:lnSpc>
                <a:spcPts val="509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64333" y="7648193"/>
            <a:ext cx="3898602" cy="124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 para eliminar</a:t>
            </a:r>
          </a:p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332787"/>
            <a:ext cx="3495061" cy="3533610"/>
          </a:xfrm>
          <a:custGeom>
            <a:avLst/>
            <a:gdLst/>
            <a:ahLst/>
            <a:cxnLst/>
            <a:rect r="r" b="b" t="t" l="l"/>
            <a:pathLst>
              <a:path h="3533610" w="3495061">
                <a:moveTo>
                  <a:pt x="0" y="0"/>
                </a:moveTo>
                <a:lnTo>
                  <a:pt x="3495061" y="0"/>
                </a:lnTo>
                <a:lnTo>
                  <a:pt x="3495061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75726" y="6753390"/>
            <a:ext cx="3430814" cy="3533610"/>
          </a:xfrm>
          <a:custGeom>
            <a:avLst/>
            <a:gdLst/>
            <a:ahLst/>
            <a:cxnLst/>
            <a:rect r="r" b="b" t="t" l="l"/>
            <a:pathLst>
              <a:path h="3533610" w="3430814">
                <a:moveTo>
                  <a:pt x="0" y="0"/>
                </a:moveTo>
                <a:lnTo>
                  <a:pt x="3430814" y="0"/>
                </a:lnTo>
                <a:lnTo>
                  <a:pt x="3430814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9823" y="9020017"/>
            <a:ext cx="4430457" cy="3012711"/>
          </a:xfrm>
          <a:custGeom>
            <a:avLst/>
            <a:gdLst/>
            <a:ahLst/>
            <a:cxnLst/>
            <a:rect r="r" b="b" t="t" l="l"/>
            <a:pathLst>
              <a:path h="3012711" w="4430457">
                <a:moveTo>
                  <a:pt x="0" y="0"/>
                </a:moveTo>
                <a:lnTo>
                  <a:pt x="4430456" y="0"/>
                </a:lnTo>
                <a:lnTo>
                  <a:pt x="4430456" y="3012711"/>
                </a:lnTo>
                <a:lnTo>
                  <a:pt x="0" y="3012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0254" y="7253213"/>
            <a:ext cx="2649583" cy="2533965"/>
          </a:xfrm>
          <a:custGeom>
            <a:avLst/>
            <a:gdLst/>
            <a:ahLst/>
            <a:cxnLst/>
            <a:rect r="r" b="b" t="t" l="l"/>
            <a:pathLst>
              <a:path h="2533965" w="2649583">
                <a:moveTo>
                  <a:pt x="0" y="0"/>
                </a:moveTo>
                <a:lnTo>
                  <a:pt x="2649583" y="0"/>
                </a:lnTo>
                <a:lnTo>
                  <a:pt x="2649583" y="2533965"/>
                </a:lnTo>
                <a:lnTo>
                  <a:pt x="0" y="25339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814631">
            <a:off x="12606702" y="8647284"/>
            <a:ext cx="2203688" cy="3533610"/>
          </a:xfrm>
          <a:custGeom>
            <a:avLst/>
            <a:gdLst/>
            <a:ahLst/>
            <a:cxnLst/>
            <a:rect r="r" b="b" t="t" l="l"/>
            <a:pathLst>
              <a:path h="3533610" w="2203688">
                <a:moveTo>
                  <a:pt x="0" y="0"/>
                </a:moveTo>
                <a:lnTo>
                  <a:pt x="2203688" y="0"/>
                </a:lnTo>
                <a:lnTo>
                  <a:pt x="2203688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19823" y="0"/>
            <a:ext cx="4149931" cy="4149931"/>
          </a:xfrm>
          <a:custGeom>
            <a:avLst/>
            <a:gdLst/>
            <a:ahLst/>
            <a:cxnLst/>
            <a:rect r="r" b="b" t="t" l="l"/>
            <a:pathLst>
              <a:path h="4149931" w="4149931">
                <a:moveTo>
                  <a:pt x="0" y="0"/>
                </a:moveTo>
                <a:lnTo>
                  <a:pt x="4149931" y="0"/>
                </a:lnTo>
                <a:lnTo>
                  <a:pt x="4149931" y="4149931"/>
                </a:lnTo>
                <a:lnTo>
                  <a:pt x="0" y="4149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69570"/>
            <a:ext cx="14518857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UNIDAD EDUCATIVA MUNICIPAL TÉCNICA Y EN CIENCIAS “SAN FRANCISCO DE QUITO”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61251" y="6518440"/>
            <a:ext cx="12604875" cy="218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5"/>
              </a:lnSpc>
            </a:pPr>
            <a:r>
              <a:rPr lang="en-US" sz="3125">
                <a:solidFill>
                  <a:srgbClr val="086A35"/>
                </a:solidFill>
                <a:latin typeface="TAN Headline"/>
                <a:ea typeface="TAN Headline"/>
                <a:cs typeface="TAN Headline"/>
                <a:sym typeface="TAN Headline"/>
              </a:rPr>
              <a:t>INTEGRANTES</a:t>
            </a:r>
          </a:p>
          <a:p>
            <a:pPr algn="ctr">
              <a:lnSpc>
                <a:spcPts val="4375"/>
              </a:lnSpc>
            </a:pPr>
          </a:p>
          <a:p>
            <a:pPr algn="ctr">
              <a:lnSpc>
                <a:spcPts val="4375"/>
              </a:lnSpc>
            </a:pPr>
            <a:r>
              <a:rPr lang="en-US" sz="3125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JOSE IGLESIAS</a:t>
            </a:r>
          </a:p>
          <a:p>
            <a:pPr algn="ctr">
              <a:lnSpc>
                <a:spcPts val="4375"/>
              </a:lnSpc>
            </a:pPr>
            <a:r>
              <a:rPr lang="en-US" sz="3125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GENESIS NUÑEZ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0311" y="2779028"/>
            <a:ext cx="12898235" cy="301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2"/>
              </a:lnSpc>
            </a:pPr>
            <a:r>
              <a:rPr lang="en-US" sz="4308">
                <a:solidFill>
                  <a:srgbClr val="0C6248"/>
                </a:solidFill>
                <a:latin typeface="TAN Headline"/>
                <a:ea typeface="TAN Headline"/>
                <a:cs typeface="TAN Headline"/>
                <a:sym typeface="TAN Headline"/>
              </a:rPr>
              <a:t>Concientización sobre la contaminación y el cuidado del medio ambiente mediante un juego interactivo desarrollado en Visual Studio Code.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75790"/>
            <a:ext cx="15724332" cy="1812379"/>
          </a:xfrm>
          <a:custGeom>
            <a:avLst/>
            <a:gdLst/>
            <a:ahLst/>
            <a:cxnLst/>
            <a:rect r="r" b="b" t="t" l="l"/>
            <a:pathLst>
              <a:path h="1812379" w="15724332">
                <a:moveTo>
                  <a:pt x="0" y="0"/>
                </a:moveTo>
                <a:lnTo>
                  <a:pt x="15724332" y="0"/>
                </a:lnTo>
                <a:lnTo>
                  <a:pt x="15724332" y="1812380"/>
                </a:lnTo>
                <a:lnTo>
                  <a:pt x="0" y="1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4" t="0" r="-894" b="-928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7075" y="146637"/>
            <a:ext cx="19012182" cy="601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3833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Actualización del panel</a:t>
            </a:r>
          </a:p>
          <a:p>
            <a:pPr algn="ctr">
              <a:lnSpc>
                <a:spcPts val="5366"/>
              </a:lnSpc>
            </a:pPr>
          </a:p>
          <a:p>
            <a:pPr algn="ctr">
              <a:lnSpc>
                <a:spcPts val="5366"/>
              </a:lnSpc>
            </a:pPr>
          </a:p>
          <a:p>
            <a:pPr algn="ctr">
              <a:lnSpc>
                <a:spcPts val="5366"/>
              </a:lnSpc>
            </a:pPr>
          </a:p>
          <a:p>
            <a:pPr algn="ctr">
              <a:lnSpc>
                <a:spcPts val="5366"/>
              </a:lnSpc>
            </a:pPr>
          </a:p>
          <a:p>
            <a:pPr algn="ctr">
              <a:lnSpc>
                <a:spcPts val="5366"/>
              </a:lnSpc>
            </a:pPr>
          </a:p>
          <a:p>
            <a:pPr algn="ctr">
              <a:lnSpc>
                <a:spcPts val="5366"/>
              </a:lnSpc>
            </a:pPr>
            <a:r>
              <a:rPr lang="en-US" sz="3833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 el jugador recoge todo, se ejecuta el mensaje final:</a:t>
            </a:r>
          </a:p>
          <a:p>
            <a:pPr algn="ctr">
              <a:lnSpc>
                <a:spcPts val="5366"/>
              </a:lnSpc>
            </a:pPr>
          </a:p>
          <a:p>
            <a:pPr algn="ctr">
              <a:lnSpc>
                <a:spcPts val="5366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5694629"/>
            <a:ext cx="16860633" cy="2634474"/>
          </a:xfrm>
          <a:custGeom>
            <a:avLst/>
            <a:gdLst/>
            <a:ahLst/>
            <a:cxnLst/>
            <a:rect r="r" b="b" t="t" l="l"/>
            <a:pathLst>
              <a:path h="2634474" w="16860633">
                <a:moveTo>
                  <a:pt x="0" y="0"/>
                </a:moveTo>
                <a:lnTo>
                  <a:pt x="16860633" y="0"/>
                </a:lnTo>
                <a:lnTo>
                  <a:pt x="16860633" y="2634473"/>
                </a:lnTo>
                <a:lnTo>
                  <a:pt x="0" y="2634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69216" y="1028700"/>
            <a:ext cx="8658640" cy="4242152"/>
          </a:xfrm>
          <a:custGeom>
            <a:avLst/>
            <a:gdLst/>
            <a:ahLst/>
            <a:cxnLst/>
            <a:rect r="r" b="b" t="t" l="l"/>
            <a:pathLst>
              <a:path h="4242152" w="8658640">
                <a:moveTo>
                  <a:pt x="0" y="0"/>
                </a:moveTo>
                <a:lnTo>
                  <a:pt x="8658640" y="0"/>
                </a:lnTo>
                <a:lnTo>
                  <a:pt x="8658640" y="4242152"/>
                </a:lnTo>
                <a:lnTo>
                  <a:pt x="0" y="4242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5270852"/>
            <a:ext cx="11301259" cy="4817162"/>
          </a:xfrm>
          <a:custGeom>
            <a:avLst/>
            <a:gdLst/>
            <a:ahLst/>
            <a:cxnLst/>
            <a:rect r="r" b="b" t="t" l="l"/>
            <a:pathLst>
              <a:path h="4817162" w="11301259">
                <a:moveTo>
                  <a:pt x="0" y="0"/>
                </a:moveTo>
                <a:lnTo>
                  <a:pt x="11301259" y="0"/>
                </a:lnTo>
                <a:lnTo>
                  <a:pt x="11301259" y="4817162"/>
                </a:lnTo>
                <a:lnTo>
                  <a:pt x="0" y="4817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724182" y="338811"/>
            <a:ext cx="19012182" cy="131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3833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Mensajes de felicitación</a:t>
            </a:r>
          </a:p>
          <a:p>
            <a:pPr algn="ctr">
              <a:lnSpc>
                <a:spcPts val="536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47075" y="6096986"/>
            <a:ext cx="5535905" cy="402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  <a:spcBef>
                <a:spcPct val="0"/>
              </a:spcBef>
            </a:pPr>
            <a:r>
              <a:rPr lang="en-US" b="true" sz="3833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Reiniciar juego </a:t>
            </a:r>
          </a:p>
          <a:p>
            <a:pPr algn="ctr">
              <a:lnSpc>
                <a:spcPts val="5366"/>
              </a:lnSpc>
              <a:spcBef>
                <a:spcPct val="0"/>
              </a:spcBef>
            </a:pPr>
            <a:r>
              <a:rPr lang="en-US" b="true" sz="3833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botón limpia la pantalla y vuelve a generar las 30 basuras desde cero.</a:t>
            </a:r>
          </a:p>
          <a:p>
            <a:pPr algn="ctr">
              <a:lnSpc>
                <a:spcPts val="53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25542" y="1910105"/>
            <a:ext cx="10636917" cy="3896692"/>
          </a:xfrm>
          <a:custGeom>
            <a:avLst/>
            <a:gdLst/>
            <a:ahLst/>
            <a:cxnLst/>
            <a:rect r="r" b="b" t="t" l="l"/>
            <a:pathLst>
              <a:path h="3896692" w="10636917">
                <a:moveTo>
                  <a:pt x="0" y="0"/>
                </a:moveTo>
                <a:lnTo>
                  <a:pt x="10636916" y="0"/>
                </a:lnTo>
                <a:lnTo>
                  <a:pt x="10636916" y="3896693"/>
                </a:lnTo>
                <a:lnTo>
                  <a:pt x="0" y="3896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6918276"/>
            <a:ext cx="11301259" cy="2910074"/>
          </a:xfrm>
          <a:custGeom>
            <a:avLst/>
            <a:gdLst/>
            <a:ahLst/>
            <a:cxnLst/>
            <a:rect r="r" b="b" t="t" l="l"/>
            <a:pathLst>
              <a:path h="2910074" w="11301259">
                <a:moveTo>
                  <a:pt x="0" y="0"/>
                </a:moveTo>
                <a:lnTo>
                  <a:pt x="11301258" y="0"/>
                </a:lnTo>
                <a:lnTo>
                  <a:pt x="11301258" y="2910074"/>
                </a:lnTo>
                <a:lnTo>
                  <a:pt x="0" y="291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724182" y="212369"/>
            <a:ext cx="19012182" cy="332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3833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Accesos rápidos del teclado</a:t>
            </a:r>
          </a:p>
          <a:p>
            <a:pPr algn="ctr">
              <a:lnSpc>
                <a:spcPts val="5366"/>
              </a:lnSpc>
            </a:pPr>
            <a:r>
              <a:rPr lang="en-US" sz="3833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Ctrl + R → Reiniciar</a:t>
            </a:r>
          </a:p>
          <a:p>
            <a:pPr algn="ctr">
              <a:lnSpc>
                <a:spcPts val="5366"/>
              </a:lnSpc>
            </a:pPr>
          </a:p>
          <a:p>
            <a:pPr algn="ctr">
              <a:lnSpc>
                <a:spcPts val="5366"/>
              </a:lnSpc>
            </a:pPr>
          </a:p>
          <a:p>
            <a:pPr algn="ctr">
              <a:lnSpc>
                <a:spcPts val="536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810671" y="5950105"/>
            <a:ext cx="9323983" cy="187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Ctrl + L → Limpiar todo automáticamente</a:t>
            </a:r>
          </a:p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2618" y="2197370"/>
            <a:ext cx="12007070" cy="2671298"/>
          </a:xfrm>
          <a:custGeom>
            <a:avLst/>
            <a:gdLst/>
            <a:ahLst/>
            <a:cxnLst/>
            <a:rect r="r" b="b" t="t" l="l"/>
            <a:pathLst>
              <a:path h="2671298" w="12007070">
                <a:moveTo>
                  <a:pt x="0" y="0"/>
                </a:moveTo>
                <a:lnTo>
                  <a:pt x="12007070" y="0"/>
                </a:lnTo>
                <a:lnTo>
                  <a:pt x="12007070" y="2671298"/>
                </a:lnTo>
                <a:lnTo>
                  <a:pt x="0" y="267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24182" y="212369"/>
            <a:ext cx="19012182" cy="198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3833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2-4 Generación inicial de objetos</a:t>
            </a:r>
          </a:p>
          <a:p>
            <a:pPr algn="ctr">
              <a:lnSpc>
                <a:spcPts val="5366"/>
              </a:lnSpc>
            </a:pPr>
          </a:p>
          <a:p>
            <a:pPr algn="ctr">
              <a:lnSpc>
                <a:spcPts val="5366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30853" y="5513269"/>
            <a:ext cx="16230600" cy="124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b="true" sz="36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 cargar el escenario, automáticamente se generan las 30 basuras iniciales.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374661" cy="10285332"/>
          </a:xfrm>
          <a:custGeom>
            <a:avLst/>
            <a:gdLst/>
            <a:ahLst/>
            <a:cxnLst/>
            <a:rect r="r" b="b" t="t" l="l"/>
            <a:pathLst>
              <a:path h="10285332" w="12374661">
                <a:moveTo>
                  <a:pt x="0" y="0"/>
                </a:moveTo>
                <a:lnTo>
                  <a:pt x="12374661" y="0"/>
                </a:lnTo>
                <a:lnTo>
                  <a:pt x="12374661" y="10285332"/>
                </a:lnTo>
                <a:lnTo>
                  <a:pt x="0" y="1028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63" t="0" r="-176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1811" y="3772126"/>
            <a:ext cx="4917748" cy="267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  <a:spcBef>
                <a:spcPct val="0"/>
              </a:spcBef>
            </a:pPr>
            <a:r>
              <a:rPr lang="en-US" b="true" sz="3833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3833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nterfaz inicial del proyecto con el panel de selección de escenarios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374661" cy="10285332"/>
          </a:xfrm>
          <a:custGeom>
            <a:avLst/>
            <a:gdLst/>
            <a:ahLst/>
            <a:cxnLst/>
            <a:rect r="r" b="b" t="t" l="l"/>
            <a:pathLst>
              <a:path h="10285332" w="12374661">
                <a:moveTo>
                  <a:pt x="0" y="0"/>
                </a:moveTo>
                <a:lnTo>
                  <a:pt x="12374661" y="0"/>
                </a:lnTo>
                <a:lnTo>
                  <a:pt x="12374661" y="10285332"/>
                </a:lnTo>
                <a:lnTo>
                  <a:pt x="0" y="1028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63" t="0" r="-176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1649" y="-65932"/>
            <a:ext cx="13977959" cy="10351264"/>
          </a:xfrm>
          <a:custGeom>
            <a:avLst/>
            <a:gdLst/>
            <a:ahLst/>
            <a:cxnLst/>
            <a:rect r="r" b="b" t="t" l="l"/>
            <a:pathLst>
              <a:path h="10351264" w="13977959">
                <a:moveTo>
                  <a:pt x="0" y="0"/>
                </a:moveTo>
                <a:lnTo>
                  <a:pt x="13977959" y="0"/>
                </a:lnTo>
                <a:lnTo>
                  <a:pt x="13977959" y="10351264"/>
                </a:lnTo>
                <a:lnTo>
                  <a:pt x="0" y="1035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587" t="0" r="-866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70252" y="3739160"/>
            <a:ext cx="4917748" cy="335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  <a:spcBef>
                <a:spcPct val="0"/>
              </a:spcBef>
            </a:pPr>
            <a:r>
              <a:rPr lang="en-US" b="true" sz="3833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Vista del escenario Bosque con sus elementos renderizados en pantalla.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374661" cy="10285332"/>
          </a:xfrm>
          <a:custGeom>
            <a:avLst/>
            <a:gdLst/>
            <a:ahLst/>
            <a:cxnLst/>
            <a:rect r="r" b="b" t="t" l="l"/>
            <a:pathLst>
              <a:path h="10285332" w="12374661">
                <a:moveTo>
                  <a:pt x="0" y="0"/>
                </a:moveTo>
                <a:lnTo>
                  <a:pt x="12374661" y="0"/>
                </a:lnTo>
                <a:lnTo>
                  <a:pt x="12374661" y="10285332"/>
                </a:lnTo>
                <a:lnTo>
                  <a:pt x="0" y="1028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63" t="0" r="-176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1649" y="-65932"/>
            <a:ext cx="13977959" cy="10351264"/>
          </a:xfrm>
          <a:custGeom>
            <a:avLst/>
            <a:gdLst/>
            <a:ahLst/>
            <a:cxnLst/>
            <a:rect r="r" b="b" t="t" l="l"/>
            <a:pathLst>
              <a:path h="10351264" w="13977959">
                <a:moveTo>
                  <a:pt x="0" y="0"/>
                </a:moveTo>
                <a:lnTo>
                  <a:pt x="13977959" y="0"/>
                </a:lnTo>
                <a:lnTo>
                  <a:pt x="13977959" y="10351264"/>
                </a:lnTo>
                <a:lnTo>
                  <a:pt x="0" y="1035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587" t="0" r="-866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1649" y="-65932"/>
            <a:ext cx="14375946" cy="10351264"/>
          </a:xfrm>
          <a:custGeom>
            <a:avLst/>
            <a:gdLst/>
            <a:ahLst/>
            <a:cxnLst/>
            <a:rect r="r" b="b" t="t" l="l"/>
            <a:pathLst>
              <a:path h="10351264" w="14375946">
                <a:moveTo>
                  <a:pt x="0" y="0"/>
                </a:moveTo>
                <a:lnTo>
                  <a:pt x="14375947" y="0"/>
                </a:lnTo>
                <a:lnTo>
                  <a:pt x="14375947" y="10351264"/>
                </a:lnTo>
                <a:lnTo>
                  <a:pt x="0" y="103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84" t="0" r="-589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50761" y="3739160"/>
            <a:ext cx="4537239" cy="2472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1"/>
              </a:lnSpc>
              <a:spcBef>
                <a:spcPct val="0"/>
              </a:spcBef>
            </a:pPr>
            <a:r>
              <a:rPr lang="en-US" b="true" sz="353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Fragmento del script encargado de la lógica interactiva del escenario.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374661" cy="10285332"/>
          </a:xfrm>
          <a:custGeom>
            <a:avLst/>
            <a:gdLst/>
            <a:ahLst/>
            <a:cxnLst/>
            <a:rect r="r" b="b" t="t" l="l"/>
            <a:pathLst>
              <a:path h="10285332" w="12374661">
                <a:moveTo>
                  <a:pt x="0" y="0"/>
                </a:moveTo>
                <a:lnTo>
                  <a:pt x="12374661" y="0"/>
                </a:lnTo>
                <a:lnTo>
                  <a:pt x="12374661" y="10285332"/>
                </a:lnTo>
                <a:lnTo>
                  <a:pt x="0" y="1028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63" t="0" r="-176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1649" y="-65932"/>
            <a:ext cx="13977959" cy="10351264"/>
          </a:xfrm>
          <a:custGeom>
            <a:avLst/>
            <a:gdLst/>
            <a:ahLst/>
            <a:cxnLst/>
            <a:rect r="r" b="b" t="t" l="l"/>
            <a:pathLst>
              <a:path h="10351264" w="13977959">
                <a:moveTo>
                  <a:pt x="0" y="0"/>
                </a:moveTo>
                <a:lnTo>
                  <a:pt x="13977959" y="0"/>
                </a:lnTo>
                <a:lnTo>
                  <a:pt x="13977959" y="10351264"/>
                </a:lnTo>
                <a:lnTo>
                  <a:pt x="0" y="1035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587" t="0" r="-866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1649" y="-65932"/>
            <a:ext cx="14375946" cy="10351264"/>
          </a:xfrm>
          <a:custGeom>
            <a:avLst/>
            <a:gdLst/>
            <a:ahLst/>
            <a:cxnLst/>
            <a:rect r="r" b="b" t="t" l="l"/>
            <a:pathLst>
              <a:path h="10351264" w="14375946">
                <a:moveTo>
                  <a:pt x="0" y="0"/>
                </a:moveTo>
                <a:lnTo>
                  <a:pt x="14375947" y="0"/>
                </a:lnTo>
                <a:lnTo>
                  <a:pt x="14375947" y="10351264"/>
                </a:lnTo>
                <a:lnTo>
                  <a:pt x="0" y="103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84" t="0" r="-589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6464" y="-493193"/>
            <a:ext cx="13750761" cy="10780193"/>
          </a:xfrm>
          <a:custGeom>
            <a:avLst/>
            <a:gdLst/>
            <a:ahLst/>
            <a:cxnLst/>
            <a:rect r="r" b="b" t="t" l="l"/>
            <a:pathLst>
              <a:path h="10780193" w="13750761">
                <a:moveTo>
                  <a:pt x="0" y="0"/>
                </a:moveTo>
                <a:lnTo>
                  <a:pt x="13750762" y="0"/>
                </a:lnTo>
                <a:lnTo>
                  <a:pt x="13750762" y="10780193"/>
                </a:lnTo>
                <a:lnTo>
                  <a:pt x="0" y="1078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297" t="0" r="-1629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50761" y="3739160"/>
            <a:ext cx="4537239" cy="2472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1"/>
              </a:lnSpc>
              <a:spcBef>
                <a:spcPct val="0"/>
              </a:spcBef>
            </a:pPr>
            <a:r>
              <a:rPr lang="en-US" b="true" sz="353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Publicación del proyecto en GitHub Pages para acceso en línea.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7540" y="8520195"/>
            <a:ext cx="3032480" cy="3533610"/>
          </a:xfrm>
          <a:custGeom>
            <a:avLst/>
            <a:gdLst/>
            <a:ahLst/>
            <a:cxnLst/>
            <a:rect r="r" b="b" t="t" l="l"/>
            <a:pathLst>
              <a:path h="3533610" w="3032480">
                <a:moveTo>
                  <a:pt x="0" y="0"/>
                </a:moveTo>
                <a:lnTo>
                  <a:pt x="3032480" y="0"/>
                </a:lnTo>
                <a:lnTo>
                  <a:pt x="3032480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51278" y="3376695"/>
            <a:ext cx="3495061" cy="3533610"/>
          </a:xfrm>
          <a:custGeom>
            <a:avLst/>
            <a:gdLst/>
            <a:ahLst/>
            <a:cxnLst/>
            <a:rect r="r" b="b" t="t" l="l"/>
            <a:pathLst>
              <a:path h="3533610" w="3495061">
                <a:moveTo>
                  <a:pt x="0" y="0"/>
                </a:moveTo>
                <a:lnTo>
                  <a:pt x="3495061" y="0"/>
                </a:lnTo>
                <a:lnTo>
                  <a:pt x="3495061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70840" y="8255389"/>
            <a:ext cx="3430814" cy="3533610"/>
          </a:xfrm>
          <a:custGeom>
            <a:avLst/>
            <a:gdLst/>
            <a:ahLst/>
            <a:cxnLst/>
            <a:rect r="r" b="b" t="t" l="l"/>
            <a:pathLst>
              <a:path h="3533610" w="3430814">
                <a:moveTo>
                  <a:pt x="0" y="0"/>
                </a:moveTo>
                <a:lnTo>
                  <a:pt x="3430814" y="0"/>
                </a:lnTo>
                <a:lnTo>
                  <a:pt x="3430814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72772" y="6749034"/>
            <a:ext cx="4430457" cy="3012711"/>
          </a:xfrm>
          <a:custGeom>
            <a:avLst/>
            <a:gdLst/>
            <a:ahLst/>
            <a:cxnLst/>
            <a:rect r="r" b="b" t="t" l="l"/>
            <a:pathLst>
              <a:path h="3012711" w="4430457">
                <a:moveTo>
                  <a:pt x="0" y="0"/>
                </a:moveTo>
                <a:lnTo>
                  <a:pt x="4430456" y="0"/>
                </a:lnTo>
                <a:lnTo>
                  <a:pt x="4430456" y="3012711"/>
                </a:lnTo>
                <a:lnTo>
                  <a:pt x="0" y="30127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13762" y="-121577"/>
            <a:ext cx="2649583" cy="2533965"/>
          </a:xfrm>
          <a:custGeom>
            <a:avLst/>
            <a:gdLst/>
            <a:ahLst/>
            <a:cxnLst/>
            <a:rect r="r" b="b" t="t" l="l"/>
            <a:pathLst>
              <a:path h="2533965" w="2649583">
                <a:moveTo>
                  <a:pt x="0" y="0"/>
                </a:moveTo>
                <a:lnTo>
                  <a:pt x="2649584" y="0"/>
                </a:lnTo>
                <a:lnTo>
                  <a:pt x="2649584" y="2533965"/>
                </a:lnTo>
                <a:lnTo>
                  <a:pt x="0" y="25339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16772">
            <a:off x="100563" y="-596698"/>
            <a:ext cx="2203688" cy="3533610"/>
          </a:xfrm>
          <a:custGeom>
            <a:avLst/>
            <a:gdLst/>
            <a:ahLst/>
            <a:cxnLst/>
            <a:rect r="r" b="b" t="t" l="l"/>
            <a:pathLst>
              <a:path h="3533610" w="2203688">
                <a:moveTo>
                  <a:pt x="0" y="0"/>
                </a:moveTo>
                <a:lnTo>
                  <a:pt x="2203687" y="0"/>
                </a:lnTo>
                <a:lnTo>
                  <a:pt x="2203687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41749" y="5481240"/>
            <a:ext cx="13229984" cy="17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2"/>
              </a:lnSpc>
            </a:pPr>
            <a:r>
              <a:rPr lang="en-US" sz="5165">
                <a:solidFill>
                  <a:srgbClr val="0C6248"/>
                </a:solidFill>
                <a:latin typeface="TAN Headline"/>
                <a:ea typeface="TAN Headline"/>
                <a:cs typeface="TAN Headline"/>
                <a:sym typeface="TAN Headline"/>
              </a:rPr>
              <a:t>HTTPS://VISTRELITZIA2000-DEV.GITHUB.IO/PROYECTOT1/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814631">
            <a:off x="15669889" y="76215"/>
            <a:ext cx="2203688" cy="3533610"/>
          </a:xfrm>
          <a:custGeom>
            <a:avLst/>
            <a:gdLst/>
            <a:ahLst/>
            <a:cxnLst/>
            <a:rect r="r" b="b" t="t" l="l"/>
            <a:pathLst>
              <a:path h="3533610" w="2203688">
                <a:moveTo>
                  <a:pt x="0" y="0"/>
                </a:moveTo>
                <a:lnTo>
                  <a:pt x="2203688" y="0"/>
                </a:lnTo>
                <a:lnTo>
                  <a:pt x="2203688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44789" y="998657"/>
            <a:ext cx="8044458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PROYECTO </a:t>
            </a:r>
          </a:p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FINAL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949" y="-384093"/>
            <a:ext cx="19843243" cy="10671093"/>
          </a:xfrm>
          <a:custGeom>
            <a:avLst/>
            <a:gdLst/>
            <a:ahLst/>
            <a:cxnLst/>
            <a:rect r="r" b="b" t="t" l="l"/>
            <a:pathLst>
              <a:path h="10671093" w="19843243">
                <a:moveTo>
                  <a:pt x="0" y="0"/>
                </a:moveTo>
                <a:lnTo>
                  <a:pt x="19843243" y="0"/>
                </a:lnTo>
                <a:lnTo>
                  <a:pt x="19843243" y="10671093"/>
                </a:lnTo>
                <a:lnTo>
                  <a:pt x="0" y="10671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12" t="-1314" r="0" b="-769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35999" y="2423794"/>
            <a:ext cx="9016003" cy="7475225"/>
            <a:chOff x="0" y="0"/>
            <a:chExt cx="2374585" cy="19687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4585" cy="1968784"/>
            </a:xfrm>
            <a:custGeom>
              <a:avLst/>
              <a:gdLst/>
              <a:ahLst/>
              <a:cxnLst/>
              <a:rect r="r" b="b" t="t" l="l"/>
              <a:pathLst>
                <a:path h="1968784" w="2374585">
                  <a:moveTo>
                    <a:pt x="43793" y="0"/>
                  </a:moveTo>
                  <a:lnTo>
                    <a:pt x="2330792" y="0"/>
                  </a:lnTo>
                  <a:cubicBezTo>
                    <a:pt x="2342407" y="0"/>
                    <a:pt x="2353546" y="4614"/>
                    <a:pt x="2361758" y="12827"/>
                  </a:cubicBezTo>
                  <a:cubicBezTo>
                    <a:pt x="2369971" y="21039"/>
                    <a:pt x="2374585" y="32178"/>
                    <a:pt x="2374585" y="43793"/>
                  </a:cubicBezTo>
                  <a:lnTo>
                    <a:pt x="2374585" y="1924990"/>
                  </a:lnTo>
                  <a:cubicBezTo>
                    <a:pt x="2374585" y="1949177"/>
                    <a:pt x="2354978" y="1968784"/>
                    <a:pt x="2330792" y="1968784"/>
                  </a:cubicBezTo>
                  <a:lnTo>
                    <a:pt x="43793" y="1968784"/>
                  </a:lnTo>
                  <a:cubicBezTo>
                    <a:pt x="19607" y="1968784"/>
                    <a:pt x="0" y="1949177"/>
                    <a:pt x="0" y="1924990"/>
                  </a:cubicBezTo>
                  <a:lnTo>
                    <a:pt x="0" y="43793"/>
                  </a:lnTo>
                  <a:cubicBezTo>
                    <a:pt x="0" y="19607"/>
                    <a:pt x="19607" y="0"/>
                    <a:pt x="43793" y="0"/>
                  </a:cubicBezTo>
                  <a:close/>
                </a:path>
              </a:pathLst>
            </a:custGeom>
            <a:solidFill>
              <a:srgbClr val="EFF0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4585" cy="2006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093079"/>
            <a:ext cx="3809487" cy="6824813"/>
          </a:xfrm>
          <a:custGeom>
            <a:avLst/>
            <a:gdLst/>
            <a:ahLst/>
            <a:cxnLst/>
            <a:rect r="r" b="b" t="t" l="l"/>
            <a:pathLst>
              <a:path h="6824813" w="3809487">
                <a:moveTo>
                  <a:pt x="0" y="0"/>
                </a:moveTo>
                <a:lnTo>
                  <a:pt x="3809487" y="0"/>
                </a:lnTo>
                <a:lnTo>
                  <a:pt x="3809487" y="6824813"/>
                </a:lnTo>
                <a:lnTo>
                  <a:pt x="0" y="6824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14122" y="3892704"/>
            <a:ext cx="2973878" cy="5143500"/>
          </a:xfrm>
          <a:custGeom>
            <a:avLst/>
            <a:gdLst/>
            <a:ahLst/>
            <a:cxnLst/>
            <a:rect r="r" b="b" t="t" l="l"/>
            <a:pathLst>
              <a:path h="5143500" w="2973878">
                <a:moveTo>
                  <a:pt x="0" y="0"/>
                </a:moveTo>
                <a:lnTo>
                  <a:pt x="2973878" y="0"/>
                </a:lnTo>
                <a:lnTo>
                  <a:pt x="297387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35999" y="2357119"/>
            <a:ext cx="8484127" cy="792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5729" indent="-372865" lvl="1">
              <a:lnSpc>
                <a:spcPts val="4835"/>
              </a:lnSpc>
              <a:buFont typeface="Arial"/>
              <a:buChar char="•"/>
            </a:pPr>
            <a:r>
              <a:rPr lang="en-US" b="true" sz="345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objetivo de este proyecto es crear un juego interactivo sobre el cuidado del medio ambiente, desarrollado en Visual Studio Code con HTML y dependencias de CSS y JavaScript, para enseñar de forma divertida la importancia del reciclaje y las buenas prácticas ecológicas. Con este juego se busca fomentar la conciencia ambiental y demostrar que la tecnología puede ayudar a proteger nuestro entorno.</a:t>
            </a:r>
          </a:p>
          <a:p>
            <a:pPr algn="l">
              <a:lnSpc>
                <a:spcPts val="48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57250"/>
            <a:ext cx="162306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C6248"/>
                </a:solidFill>
                <a:latin typeface="TAN Headline"/>
                <a:ea typeface="TAN Headline"/>
                <a:cs typeface="TAN Headline"/>
                <a:sym typeface="TAN Headline"/>
              </a:rPr>
              <a:t>OBJETIVO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384" y="0"/>
            <a:ext cx="18494769" cy="10287000"/>
          </a:xfrm>
          <a:custGeom>
            <a:avLst/>
            <a:gdLst/>
            <a:ahLst/>
            <a:cxnLst/>
            <a:rect r="r" b="b" t="t" l="l"/>
            <a:pathLst>
              <a:path h="10287000" w="18494769">
                <a:moveTo>
                  <a:pt x="0" y="0"/>
                </a:moveTo>
                <a:lnTo>
                  <a:pt x="18494768" y="0"/>
                </a:lnTo>
                <a:lnTo>
                  <a:pt x="184947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2" t="0" r="-2422" b="-6029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384" y="0"/>
            <a:ext cx="18494769" cy="10287000"/>
          </a:xfrm>
          <a:custGeom>
            <a:avLst/>
            <a:gdLst/>
            <a:ahLst/>
            <a:cxnLst/>
            <a:rect r="r" b="b" t="t" l="l"/>
            <a:pathLst>
              <a:path h="10287000" w="18494769">
                <a:moveTo>
                  <a:pt x="0" y="0"/>
                </a:moveTo>
                <a:lnTo>
                  <a:pt x="18494768" y="0"/>
                </a:lnTo>
                <a:lnTo>
                  <a:pt x="184947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2" t="0" r="-2422" b="-60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0" t="0" r="-2910" b="-6761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384" y="0"/>
            <a:ext cx="18494769" cy="10287000"/>
          </a:xfrm>
          <a:custGeom>
            <a:avLst/>
            <a:gdLst/>
            <a:ahLst/>
            <a:cxnLst/>
            <a:rect r="r" b="b" t="t" l="l"/>
            <a:pathLst>
              <a:path h="10287000" w="18494769">
                <a:moveTo>
                  <a:pt x="0" y="0"/>
                </a:moveTo>
                <a:lnTo>
                  <a:pt x="18494768" y="0"/>
                </a:lnTo>
                <a:lnTo>
                  <a:pt x="184947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2" t="0" r="-2422" b="-60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0" t="0" r="-2910" b="-67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78" t="0" r="-3278" b="-4425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7301" y="1726247"/>
            <a:ext cx="14536455" cy="8560753"/>
            <a:chOff x="0" y="0"/>
            <a:chExt cx="5173252" cy="3046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3252" cy="3046612"/>
            </a:xfrm>
            <a:custGeom>
              <a:avLst/>
              <a:gdLst/>
              <a:ahLst/>
              <a:cxnLst/>
              <a:rect r="r" b="b" t="t" l="l"/>
              <a:pathLst>
                <a:path h="3046612" w="5173252">
                  <a:moveTo>
                    <a:pt x="27162" y="0"/>
                  </a:moveTo>
                  <a:lnTo>
                    <a:pt x="5146090" y="0"/>
                  </a:lnTo>
                  <a:cubicBezTo>
                    <a:pt x="5161091" y="0"/>
                    <a:pt x="5173252" y="12161"/>
                    <a:pt x="5173252" y="27162"/>
                  </a:cubicBezTo>
                  <a:lnTo>
                    <a:pt x="5173252" y="3019450"/>
                  </a:lnTo>
                  <a:cubicBezTo>
                    <a:pt x="5173252" y="3034451"/>
                    <a:pt x="5161091" y="3046612"/>
                    <a:pt x="5146090" y="3046612"/>
                  </a:cubicBezTo>
                  <a:lnTo>
                    <a:pt x="27162" y="3046612"/>
                  </a:lnTo>
                  <a:cubicBezTo>
                    <a:pt x="12161" y="3046612"/>
                    <a:pt x="0" y="3034451"/>
                    <a:pt x="0" y="3019450"/>
                  </a:cubicBezTo>
                  <a:lnTo>
                    <a:pt x="0" y="27162"/>
                  </a:lnTo>
                  <a:cubicBezTo>
                    <a:pt x="0" y="12161"/>
                    <a:pt x="12161" y="0"/>
                    <a:pt x="27162" y="0"/>
                  </a:cubicBezTo>
                  <a:close/>
                </a:path>
              </a:pathLst>
            </a:custGeom>
            <a:solidFill>
              <a:srgbClr val="EFF0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3252" cy="3084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759019" y="2486645"/>
            <a:ext cx="5217097" cy="5313710"/>
          </a:xfrm>
          <a:custGeom>
            <a:avLst/>
            <a:gdLst/>
            <a:ahLst/>
            <a:cxnLst/>
            <a:rect r="r" b="b" t="t" l="l"/>
            <a:pathLst>
              <a:path h="5313710" w="5217097">
                <a:moveTo>
                  <a:pt x="0" y="0"/>
                </a:moveTo>
                <a:lnTo>
                  <a:pt x="5217097" y="0"/>
                </a:lnTo>
                <a:lnTo>
                  <a:pt x="5217097" y="5313710"/>
                </a:lnTo>
                <a:lnTo>
                  <a:pt x="0" y="5313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360801" y="2486645"/>
            <a:ext cx="4714710" cy="5313710"/>
          </a:xfrm>
          <a:custGeom>
            <a:avLst/>
            <a:gdLst/>
            <a:ahLst/>
            <a:cxnLst/>
            <a:rect r="r" b="b" t="t" l="l"/>
            <a:pathLst>
              <a:path h="5313710" w="4714710">
                <a:moveTo>
                  <a:pt x="4714710" y="0"/>
                </a:moveTo>
                <a:lnTo>
                  <a:pt x="0" y="0"/>
                </a:lnTo>
                <a:lnTo>
                  <a:pt x="0" y="5313710"/>
                </a:lnTo>
                <a:lnTo>
                  <a:pt x="4714710" y="5313710"/>
                </a:lnTo>
                <a:lnTo>
                  <a:pt x="47147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9529" y="159703"/>
            <a:ext cx="162306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C6248"/>
                </a:solidFill>
                <a:latin typeface="TAN Headline"/>
                <a:ea typeface="TAN Headline"/>
                <a:cs typeface="TAN Headline"/>
                <a:sym typeface="TAN Headline"/>
              </a:rPr>
              <a:t>Conclusión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0256" y="2390140"/>
            <a:ext cx="13710546" cy="789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uso de un juego interactivo como herramienta educativa facilita el aprendizaje de prácticas ecológicas, ya que convierte conceptos ambientales en experiencias dinámicas, comprensibles y atractivas para públicos de todas las edades.</a:t>
            </a:r>
          </a:p>
          <a:p>
            <a:pPr algn="ctr">
              <a:lnSpc>
                <a:spcPts val="784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1804" y="1028700"/>
            <a:ext cx="14536455" cy="8560753"/>
            <a:chOff x="0" y="0"/>
            <a:chExt cx="5173252" cy="3046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3252" cy="3046612"/>
            </a:xfrm>
            <a:custGeom>
              <a:avLst/>
              <a:gdLst/>
              <a:ahLst/>
              <a:cxnLst/>
              <a:rect r="r" b="b" t="t" l="l"/>
              <a:pathLst>
                <a:path h="3046612" w="5173252">
                  <a:moveTo>
                    <a:pt x="27162" y="0"/>
                  </a:moveTo>
                  <a:lnTo>
                    <a:pt x="5146090" y="0"/>
                  </a:lnTo>
                  <a:cubicBezTo>
                    <a:pt x="5161091" y="0"/>
                    <a:pt x="5173252" y="12161"/>
                    <a:pt x="5173252" y="27162"/>
                  </a:cubicBezTo>
                  <a:lnTo>
                    <a:pt x="5173252" y="3019450"/>
                  </a:lnTo>
                  <a:cubicBezTo>
                    <a:pt x="5173252" y="3034451"/>
                    <a:pt x="5161091" y="3046612"/>
                    <a:pt x="5146090" y="3046612"/>
                  </a:cubicBezTo>
                  <a:lnTo>
                    <a:pt x="27162" y="3046612"/>
                  </a:lnTo>
                  <a:cubicBezTo>
                    <a:pt x="12161" y="3046612"/>
                    <a:pt x="0" y="3034451"/>
                    <a:pt x="0" y="3019450"/>
                  </a:cubicBezTo>
                  <a:lnTo>
                    <a:pt x="0" y="27162"/>
                  </a:lnTo>
                  <a:cubicBezTo>
                    <a:pt x="0" y="12161"/>
                    <a:pt x="12161" y="0"/>
                    <a:pt x="27162" y="0"/>
                  </a:cubicBezTo>
                  <a:close/>
                </a:path>
              </a:pathLst>
            </a:custGeom>
            <a:solidFill>
              <a:srgbClr val="EFF0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3252" cy="3084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95301" y="4973290"/>
            <a:ext cx="5217097" cy="5313710"/>
          </a:xfrm>
          <a:custGeom>
            <a:avLst/>
            <a:gdLst/>
            <a:ahLst/>
            <a:cxnLst/>
            <a:rect r="r" b="b" t="t" l="l"/>
            <a:pathLst>
              <a:path h="5313710" w="5217097">
                <a:moveTo>
                  <a:pt x="0" y="0"/>
                </a:moveTo>
                <a:lnTo>
                  <a:pt x="5217097" y="0"/>
                </a:lnTo>
                <a:lnTo>
                  <a:pt x="5217097" y="5313710"/>
                </a:lnTo>
                <a:lnTo>
                  <a:pt x="0" y="5313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360801" y="2486645"/>
            <a:ext cx="4714710" cy="5313710"/>
          </a:xfrm>
          <a:custGeom>
            <a:avLst/>
            <a:gdLst/>
            <a:ahLst/>
            <a:cxnLst/>
            <a:rect r="r" b="b" t="t" l="l"/>
            <a:pathLst>
              <a:path h="5313710" w="4714710">
                <a:moveTo>
                  <a:pt x="4714710" y="0"/>
                </a:moveTo>
                <a:lnTo>
                  <a:pt x="0" y="0"/>
                </a:lnTo>
                <a:lnTo>
                  <a:pt x="0" y="5313710"/>
                </a:lnTo>
                <a:lnTo>
                  <a:pt x="4714710" y="5313710"/>
                </a:lnTo>
                <a:lnTo>
                  <a:pt x="47147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37301" y="1842194"/>
            <a:ext cx="14265462" cy="8235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2"/>
              </a:lnSpc>
            </a:pPr>
            <a:r>
              <a:rPr lang="en-US" sz="5202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 Este proyecto aporta un valor significativo al combinar educación ambiental con herramientas digitales, ya que motiva a las nuevas generaciones a adoptar hábitos responsables y evidencia que la tecnología puede ser una herramienta para generar cambios positivos en la protección del medio ambiente.</a:t>
            </a:r>
          </a:p>
          <a:p>
            <a:pPr algn="ctr">
              <a:lnSpc>
                <a:spcPts val="7282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22989" y="3062818"/>
            <a:ext cx="14313894" cy="4594816"/>
            <a:chOff x="0" y="0"/>
            <a:chExt cx="4962716" cy="1593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2716" cy="1593051"/>
            </a:xfrm>
            <a:custGeom>
              <a:avLst/>
              <a:gdLst/>
              <a:ahLst/>
              <a:cxnLst/>
              <a:rect r="r" b="b" t="t" l="l"/>
              <a:pathLst>
                <a:path h="1593051" w="4962716">
                  <a:moveTo>
                    <a:pt x="27584" y="0"/>
                  </a:moveTo>
                  <a:lnTo>
                    <a:pt x="4935131" y="0"/>
                  </a:lnTo>
                  <a:cubicBezTo>
                    <a:pt x="4942447" y="0"/>
                    <a:pt x="4949463" y="2906"/>
                    <a:pt x="4954636" y="8079"/>
                  </a:cubicBezTo>
                  <a:cubicBezTo>
                    <a:pt x="4959810" y="13252"/>
                    <a:pt x="4962716" y="20268"/>
                    <a:pt x="4962716" y="27584"/>
                  </a:cubicBezTo>
                  <a:lnTo>
                    <a:pt x="4962716" y="1565467"/>
                  </a:lnTo>
                  <a:cubicBezTo>
                    <a:pt x="4962716" y="1580701"/>
                    <a:pt x="4950366" y="1593051"/>
                    <a:pt x="4935131" y="1593051"/>
                  </a:cubicBezTo>
                  <a:lnTo>
                    <a:pt x="27584" y="1593051"/>
                  </a:lnTo>
                  <a:cubicBezTo>
                    <a:pt x="20268" y="1593051"/>
                    <a:pt x="13252" y="1590145"/>
                    <a:pt x="8079" y="1584972"/>
                  </a:cubicBezTo>
                  <a:cubicBezTo>
                    <a:pt x="2906" y="1579799"/>
                    <a:pt x="0" y="1572783"/>
                    <a:pt x="0" y="1565467"/>
                  </a:cubicBezTo>
                  <a:lnTo>
                    <a:pt x="0" y="27584"/>
                  </a:lnTo>
                  <a:cubicBezTo>
                    <a:pt x="0" y="20268"/>
                    <a:pt x="2906" y="13252"/>
                    <a:pt x="8079" y="8079"/>
                  </a:cubicBezTo>
                  <a:cubicBezTo>
                    <a:pt x="13252" y="2906"/>
                    <a:pt x="20268" y="0"/>
                    <a:pt x="27584" y="0"/>
                  </a:cubicBezTo>
                  <a:close/>
                </a:path>
              </a:pathLst>
            </a:custGeom>
            <a:solidFill>
              <a:srgbClr val="EFF0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62716" cy="1631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22434" y="1285309"/>
            <a:ext cx="2841284" cy="7972991"/>
          </a:xfrm>
          <a:custGeom>
            <a:avLst/>
            <a:gdLst/>
            <a:ahLst/>
            <a:cxnLst/>
            <a:rect r="r" b="b" t="t" l="l"/>
            <a:pathLst>
              <a:path h="7972991" w="2841284">
                <a:moveTo>
                  <a:pt x="0" y="0"/>
                </a:moveTo>
                <a:lnTo>
                  <a:pt x="2841284" y="0"/>
                </a:lnTo>
                <a:lnTo>
                  <a:pt x="2841284" y="7972991"/>
                </a:lnTo>
                <a:lnTo>
                  <a:pt x="0" y="7972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53734" y="3705349"/>
            <a:ext cx="12140550" cy="2819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8113">
                <a:solidFill>
                  <a:srgbClr val="0C6248"/>
                </a:solidFill>
                <a:latin typeface="TAN Headline"/>
                <a:ea typeface="TAN Headline"/>
                <a:cs typeface="TAN Headline"/>
                <a:sym typeface="TAN Headline"/>
              </a:rPr>
              <a:t>Gracias por </a:t>
            </a:r>
          </a:p>
          <a:p>
            <a:pPr algn="ctr">
              <a:lnSpc>
                <a:spcPts val="11359"/>
              </a:lnSpc>
            </a:pPr>
            <a:r>
              <a:rPr lang="en-US" sz="8113">
                <a:solidFill>
                  <a:srgbClr val="0C6248"/>
                </a:solidFill>
                <a:latin typeface="TAN Headline"/>
                <a:ea typeface="TAN Headline"/>
                <a:cs typeface="TAN Headline"/>
                <a:sym typeface="TAN Headline"/>
              </a:rPr>
              <a:t>tu atención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0342" y="6976917"/>
            <a:ext cx="14073376" cy="466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b="true" sz="2725">
                <a:solidFill>
                  <a:srgbClr val="9F0E13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Tiempo de preguntas y respuestas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7358" y="529386"/>
            <a:ext cx="2841284" cy="7972991"/>
          </a:xfrm>
          <a:custGeom>
            <a:avLst/>
            <a:gdLst/>
            <a:ahLst/>
            <a:cxnLst/>
            <a:rect r="r" b="b" t="t" l="l"/>
            <a:pathLst>
              <a:path h="7972991" w="2841284">
                <a:moveTo>
                  <a:pt x="0" y="0"/>
                </a:moveTo>
                <a:lnTo>
                  <a:pt x="2841284" y="0"/>
                </a:lnTo>
                <a:lnTo>
                  <a:pt x="2841284" y="7972991"/>
                </a:lnTo>
                <a:lnTo>
                  <a:pt x="0" y="7972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3725" y="1207516"/>
            <a:ext cx="12140550" cy="138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8113">
                <a:solidFill>
                  <a:srgbClr val="0C6248"/>
                </a:solidFill>
                <a:latin typeface="TAN Headline"/>
                <a:ea typeface="TAN Headline"/>
                <a:cs typeface="TAN Headline"/>
                <a:sym typeface="TAN Headline"/>
              </a:rPr>
              <a:t>PREGUNTAS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918602"/>
            <a:ext cx="16624995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¿Qué aspectos del medio ambiente se busca abordar y reforzar mediante la dinámica del juego?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1503" y="3891915"/>
            <a:ext cx="16624995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¿Por qué se considera que un juego interactivo facilita el aprendizaje sobre prácticas ecológicas?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4395" y="7746092"/>
            <a:ext cx="17893605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¿Qué acciones cotidianas creen ustedes que ayudan a reducir la contaminación?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3710" y="1753452"/>
            <a:ext cx="17520580" cy="8082745"/>
            <a:chOff x="0" y="0"/>
            <a:chExt cx="4614474" cy="21287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4474" cy="2128789"/>
            </a:xfrm>
            <a:custGeom>
              <a:avLst/>
              <a:gdLst/>
              <a:ahLst/>
              <a:cxnLst/>
              <a:rect r="r" b="b" t="t" l="l"/>
              <a:pathLst>
                <a:path h="2128789" w="4614474">
                  <a:moveTo>
                    <a:pt x="22536" y="0"/>
                  </a:moveTo>
                  <a:lnTo>
                    <a:pt x="4591938" y="0"/>
                  </a:lnTo>
                  <a:cubicBezTo>
                    <a:pt x="4597915" y="0"/>
                    <a:pt x="4603647" y="2374"/>
                    <a:pt x="4607873" y="6601"/>
                  </a:cubicBezTo>
                  <a:cubicBezTo>
                    <a:pt x="4612099" y="10827"/>
                    <a:pt x="4614474" y="16559"/>
                    <a:pt x="4614474" y="22536"/>
                  </a:cubicBezTo>
                  <a:lnTo>
                    <a:pt x="4614474" y="2106253"/>
                  </a:lnTo>
                  <a:cubicBezTo>
                    <a:pt x="4614474" y="2118699"/>
                    <a:pt x="4604384" y="2128789"/>
                    <a:pt x="4591938" y="2128789"/>
                  </a:cubicBezTo>
                  <a:lnTo>
                    <a:pt x="22536" y="2128789"/>
                  </a:lnTo>
                  <a:cubicBezTo>
                    <a:pt x="16559" y="2128789"/>
                    <a:pt x="10827" y="2126415"/>
                    <a:pt x="6601" y="2122188"/>
                  </a:cubicBezTo>
                  <a:cubicBezTo>
                    <a:pt x="2374" y="2117962"/>
                    <a:pt x="0" y="2112230"/>
                    <a:pt x="0" y="2106253"/>
                  </a:cubicBezTo>
                  <a:lnTo>
                    <a:pt x="0" y="22536"/>
                  </a:lnTo>
                  <a:cubicBezTo>
                    <a:pt x="0" y="16559"/>
                    <a:pt x="2374" y="10827"/>
                    <a:pt x="6601" y="6601"/>
                  </a:cubicBezTo>
                  <a:cubicBezTo>
                    <a:pt x="10827" y="2374"/>
                    <a:pt x="16559" y="0"/>
                    <a:pt x="22536" y="0"/>
                  </a:cubicBezTo>
                  <a:close/>
                </a:path>
              </a:pathLst>
            </a:custGeom>
            <a:solidFill>
              <a:srgbClr val="EFF0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14474" cy="2166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049611"/>
            <a:ext cx="16458146" cy="778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7"/>
              </a:lnSpc>
            </a:pPr>
            <a:r>
              <a:rPr lang="en-US" sz="379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deterioro del medio ambiente es un problema que afecta directamente la calidad de vida de las personas. En muchos hogares y comunidades existe una falta de conocimiento sobre cómo cuidar el entorno, reducir la basura o reciclar correctamente. Este proyecto se realiza porque combina educación ambiental y tecnología, dos elementos clave para generar conciencia en las nuevas generaciones. El uso de Visual Studio Code y lenguajes como CSS y JavaScript permite desarrollar una herramienta digital atractiva, interactiva y educativa. Además, a través del juego se busca transmitir valores ecológicos de forma práctica, mostrando que aprender sobre el cuidado del planeta puede ser entretenido y accesible para todos.</a:t>
            </a:r>
          </a:p>
          <a:p>
            <a:pPr algn="l">
              <a:lnSpc>
                <a:spcPts val="362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1154" y="186908"/>
            <a:ext cx="1668569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C6248"/>
                </a:solidFill>
                <a:latin typeface="TAN Headline"/>
                <a:ea typeface="TAN Headline"/>
                <a:cs typeface="TAN Headline"/>
                <a:sym typeface="TAN Headline"/>
              </a:rPr>
              <a:t>JUSTIFICACIÓN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7540" y="8520195"/>
            <a:ext cx="3032480" cy="3533610"/>
          </a:xfrm>
          <a:custGeom>
            <a:avLst/>
            <a:gdLst/>
            <a:ahLst/>
            <a:cxnLst/>
            <a:rect r="r" b="b" t="t" l="l"/>
            <a:pathLst>
              <a:path h="3533610" w="3032480">
                <a:moveTo>
                  <a:pt x="0" y="0"/>
                </a:moveTo>
                <a:lnTo>
                  <a:pt x="3032480" y="0"/>
                </a:lnTo>
                <a:lnTo>
                  <a:pt x="3032480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51278" y="3376695"/>
            <a:ext cx="3495061" cy="3533610"/>
          </a:xfrm>
          <a:custGeom>
            <a:avLst/>
            <a:gdLst/>
            <a:ahLst/>
            <a:cxnLst/>
            <a:rect r="r" b="b" t="t" l="l"/>
            <a:pathLst>
              <a:path h="3533610" w="3495061">
                <a:moveTo>
                  <a:pt x="0" y="0"/>
                </a:moveTo>
                <a:lnTo>
                  <a:pt x="3495061" y="0"/>
                </a:lnTo>
                <a:lnTo>
                  <a:pt x="3495061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70840" y="8255389"/>
            <a:ext cx="3430814" cy="3533610"/>
          </a:xfrm>
          <a:custGeom>
            <a:avLst/>
            <a:gdLst/>
            <a:ahLst/>
            <a:cxnLst/>
            <a:rect r="r" b="b" t="t" l="l"/>
            <a:pathLst>
              <a:path h="3533610" w="3430814">
                <a:moveTo>
                  <a:pt x="0" y="0"/>
                </a:moveTo>
                <a:lnTo>
                  <a:pt x="3430814" y="0"/>
                </a:lnTo>
                <a:lnTo>
                  <a:pt x="3430814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72772" y="6749034"/>
            <a:ext cx="4430457" cy="3012711"/>
          </a:xfrm>
          <a:custGeom>
            <a:avLst/>
            <a:gdLst/>
            <a:ahLst/>
            <a:cxnLst/>
            <a:rect r="r" b="b" t="t" l="l"/>
            <a:pathLst>
              <a:path h="3012711" w="4430457">
                <a:moveTo>
                  <a:pt x="0" y="0"/>
                </a:moveTo>
                <a:lnTo>
                  <a:pt x="4430456" y="0"/>
                </a:lnTo>
                <a:lnTo>
                  <a:pt x="4430456" y="3012711"/>
                </a:lnTo>
                <a:lnTo>
                  <a:pt x="0" y="30127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6759" y="-238283"/>
            <a:ext cx="2649583" cy="2533965"/>
          </a:xfrm>
          <a:custGeom>
            <a:avLst/>
            <a:gdLst/>
            <a:ahLst/>
            <a:cxnLst/>
            <a:rect r="r" b="b" t="t" l="l"/>
            <a:pathLst>
              <a:path h="2533965" w="2649583">
                <a:moveTo>
                  <a:pt x="0" y="0"/>
                </a:moveTo>
                <a:lnTo>
                  <a:pt x="2649583" y="0"/>
                </a:lnTo>
                <a:lnTo>
                  <a:pt x="2649583" y="2533966"/>
                </a:lnTo>
                <a:lnTo>
                  <a:pt x="0" y="2533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16772">
            <a:off x="100563" y="-596698"/>
            <a:ext cx="2203688" cy="3533610"/>
          </a:xfrm>
          <a:custGeom>
            <a:avLst/>
            <a:gdLst/>
            <a:ahLst/>
            <a:cxnLst/>
            <a:rect r="r" b="b" t="t" l="l"/>
            <a:pathLst>
              <a:path h="3533610" w="2203688">
                <a:moveTo>
                  <a:pt x="0" y="0"/>
                </a:moveTo>
                <a:lnTo>
                  <a:pt x="2203687" y="0"/>
                </a:lnTo>
                <a:lnTo>
                  <a:pt x="2203687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79862" y="3874978"/>
            <a:ext cx="10140559" cy="111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2"/>
              </a:lnSpc>
            </a:pPr>
            <a:r>
              <a:rPr lang="en-US" sz="6565">
                <a:solidFill>
                  <a:srgbClr val="0C6248"/>
                </a:solidFill>
                <a:latin typeface="TAN Headline"/>
                <a:ea typeface="TAN Headline"/>
                <a:cs typeface="TAN Headline"/>
                <a:sym typeface="TAN Headline"/>
              </a:rPr>
              <a:t>DESARROLLO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814631">
            <a:off x="15669889" y="76215"/>
            <a:ext cx="2203688" cy="3533610"/>
          </a:xfrm>
          <a:custGeom>
            <a:avLst/>
            <a:gdLst/>
            <a:ahLst/>
            <a:cxnLst/>
            <a:rect r="r" b="b" t="t" l="l"/>
            <a:pathLst>
              <a:path h="3533610" w="2203688">
                <a:moveTo>
                  <a:pt x="0" y="0"/>
                </a:moveTo>
                <a:lnTo>
                  <a:pt x="2203688" y="0"/>
                </a:lnTo>
                <a:lnTo>
                  <a:pt x="2203688" y="3533610"/>
                </a:lnTo>
                <a:lnTo>
                  <a:pt x="0" y="3533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85689"/>
            <a:ext cx="11447769" cy="9315622"/>
          </a:xfrm>
          <a:custGeom>
            <a:avLst/>
            <a:gdLst/>
            <a:ahLst/>
            <a:cxnLst/>
            <a:rect r="r" b="b" t="t" l="l"/>
            <a:pathLst>
              <a:path h="9315622" w="11447769">
                <a:moveTo>
                  <a:pt x="0" y="0"/>
                </a:moveTo>
                <a:lnTo>
                  <a:pt x="11447769" y="0"/>
                </a:lnTo>
                <a:lnTo>
                  <a:pt x="11447769" y="9315622"/>
                </a:lnTo>
                <a:lnTo>
                  <a:pt x="0" y="931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47769" y="1263858"/>
            <a:ext cx="6916286" cy="698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1- Código de index.html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Este archivo actúa como el menú principal del proyecto. Desde aquí se pueden abrir todos los escenarios. Su función es únicamente mostrar los botones y aplicar los estilos necesarios para que el menú se vea centrado, limpio y ordenado.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57150"/>
            <a:ext cx="18288000" cy="1326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  <a:r>
              <a:rPr lang="en-US" b="true" sz="360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1-1 Explicación de los botones</a:t>
            </a:r>
          </a:p>
          <a:p>
            <a:pPr algn="ctr">
              <a:lnSpc>
                <a:spcPts val="5048"/>
              </a:lnSpc>
              <a:spcBef>
                <a:spcPct val="0"/>
              </a:spcBef>
            </a:pPr>
            <a:r>
              <a:rPr lang="en-US" b="true" sz="360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Cada botón funciona como un acceso directo hacia un escenario. Para eso se usa el atributo:</a:t>
            </a: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  <a:r>
              <a:rPr lang="en-US" b="true" sz="360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Ese atributo almacena la dirección del archivo que se abrirá al hacer clic.</a:t>
            </a:r>
          </a:p>
          <a:p>
            <a:pPr algn="ctr">
              <a:lnSpc>
                <a:spcPts val="5048"/>
              </a:lnSpc>
              <a:spcBef>
                <a:spcPct val="0"/>
              </a:spcBef>
            </a:pPr>
            <a:r>
              <a:rPr lang="en-US" b="true" sz="360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Ejemplo:</a:t>
            </a: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  <a:r>
              <a:rPr lang="en-US" b="true" sz="360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texto “Bosque” es el nombre que aparece en pantalla, mientras que la ruta dentro del atributo data-ruta es la ubicación real del archivo bosque.html dentro de las carpetas del proyecto.</a:t>
            </a: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  <a:r>
              <a:rPr lang="en-US" b="true" sz="360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cada uno. Es eficiente, limpio y fácil de mantener.</a:t>
            </a: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117752" y="2416007"/>
            <a:ext cx="10052495" cy="1773970"/>
          </a:xfrm>
          <a:custGeom>
            <a:avLst/>
            <a:gdLst/>
            <a:ahLst/>
            <a:cxnLst/>
            <a:rect r="r" b="b" t="t" l="l"/>
            <a:pathLst>
              <a:path h="1773970" w="10052495">
                <a:moveTo>
                  <a:pt x="0" y="0"/>
                </a:moveTo>
                <a:lnTo>
                  <a:pt x="10052496" y="0"/>
                </a:lnTo>
                <a:lnTo>
                  <a:pt x="10052496" y="1773969"/>
                </a:lnTo>
                <a:lnTo>
                  <a:pt x="0" y="1773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8213" y="6119443"/>
            <a:ext cx="17949787" cy="1472299"/>
          </a:xfrm>
          <a:custGeom>
            <a:avLst/>
            <a:gdLst/>
            <a:ahLst/>
            <a:cxnLst/>
            <a:rect r="r" b="b" t="t" l="l"/>
            <a:pathLst>
              <a:path h="1472299" w="17949787">
                <a:moveTo>
                  <a:pt x="0" y="0"/>
                </a:moveTo>
                <a:lnTo>
                  <a:pt x="17949787" y="0"/>
                </a:lnTo>
                <a:lnTo>
                  <a:pt x="17949787" y="1472299"/>
                </a:lnTo>
                <a:lnTo>
                  <a:pt x="0" y="1472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2" r="0" b="-4862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619027"/>
            <a:ext cx="18288000" cy="819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  <a:r>
              <a:rPr lang="en-US" b="true" sz="360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JavaScript del final captura el valor de data-ruta y redirige al usuario:</a:t>
            </a: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  <a:r>
              <a:rPr lang="en-US" b="true" sz="360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Esto permite manejar muchos botones sin escribir una función diferente para cada uno. Es eficiente, limpio y fácil de mantener.</a:t>
            </a: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  <a:p>
            <a:pPr algn="ctr">
              <a:lnSpc>
                <a:spcPts val="5048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910968" y="3431670"/>
            <a:ext cx="10466065" cy="1977545"/>
          </a:xfrm>
          <a:custGeom>
            <a:avLst/>
            <a:gdLst/>
            <a:ahLst/>
            <a:cxnLst/>
            <a:rect r="r" b="b" t="t" l="l"/>
            <a:pathLst>
              <a:path h="1977545" w="10466065">
                <a:moveTo>
                  <a:pt x="0" y="0"/>
                </a:moveTo>
                <a:lnTo>
                  <a:pt x="10466064" y="0"/>
                </a:lnTo>
                <a:lnTo>
                  <a:pt x="10466064" y="1977546"/>
                </a:lnTo>
                <a:lnTo>
                  <a:pt x="0" y="1977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57150"/>
            <a:ext cx="18288000" cy="494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7"/>
              </a:lnSpc>
            </a:pPr>
            <a:r>
              <a:rPr lang="en-US" sz="31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2- Código del escenario: Bosque</a:t>
            </a:r>
          </a:p>
          <a:p>
            <a:pPr algn="ctr">
              <a:lnSpc>
                <a:spcPts val="4397"/>
              </a:lnSpc>
            </a:pPr>
            <a:r>
              <a:rPr lang="en-US" sz="314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Este archivo es el escenario completo del Bosque, donde se carga el fondo, se genera la basura aleatoria, se muestran estadísticas y se controla toda la interacción del usuario. Es básicamente un mini-juego corriendo dentro de una sola página.</a:t>
            </a:r>
          </a:p>
          <a:p>
            <a:pPr algn="ctr">
              <a:lnSpc>
                <a:spcPts val="4397"/>
              </a:lnSpc>
              <a:spcBef>
                <a:spcPct val="0"/>
              </a:spcBef>
            </a:pPr>
          </a:p>
          <a:p>
            <a:pPr algn="ctr">
              <a:lnSpc>
                <a:spcPts val="4397"/>
              </a:lnSpc>
              <a:spcBef>
                <a:spcPct val="0"/>
              </a:spcBef>
            </a:pPr>
          </a:p>
          <a:p>
            <a:pPr algn="ctr">
              <a:lnSpc>
                <a:spcPts val="4397"/>
              </a:lnSpc>
              <a:spcBef>
                <a:spcPct val="0"/>
              </a:spcBef>
            </a:pPr>
          </a:p>
          <a:p>
            <a:pPr algn="ctr">
              <a:lnSpc>
                <a:spcPts val="4397"/>
              </a:lnSpc>
              <a:spcBef>
                <a:spcPct val="0"/>
              </a:spcBef>
            </a:pPr>
          </a:p>
          <a:p>
            <a:pPr algn="ctr">
              <a:lnSpc>
                <a:spcPts val="4397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492372" y="2211914"/>
            <a:ext cx="12304893" cy="8075086"/>
          </a:xfrm>
          <a:custGeom>
            <a:avLst/>
            <a:gdLst/>
            <a:ahLst/>
            <a:cxnLst/>
            <a:rect r="r" b="b" t="t" l="l"/>
            <a:pathLst>
              <a:path h="8075086" w="12304893">
                <a:moveTo>
                  <a:pt x="0" y="0"/>
                </a:moveTo>
                <a:lnTo>
                  <a:pt x="12304893" y="0"/>
                </a:lnTo>
                <a:lnTo>
                  <a:pt x="12304893" y="8075086"/>
                </a:lnTo>
                <a:lnTo>
                  <a:pt x="0" y="8075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DAG5wVYGbhY</dc:identifier>
  <dcterms:modified xsi:type="dcterms:W3CDTF">2011-08-01T06:04:30Z</dcterms:modified>
  <cp:revision>1</cp:revision>
  <dc:title>Presentación La contaminación ilustrativa crema</dc:title>
</cp:coreProperties>
</file>